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819" r:id="rId1"/>
  </p:sldMasterIdLst>
  <p:notesMasterIdLst>
    <p:notesMasterId r:id="rId17"/>
  </p:notesMasterIdLst>
  <p:handoutMasterIdLst>
    <p:handoutMasterId r:id="rId18"/>
  </p:handoutMasterIdLst>
  <p:sldIdLst>
    <p:sldId id="1373" r:id="rId2"/>
    <p:sldId id="263" r:id="rId3"/>
    <p:sldId id="1417" r:id="rId4"/>
    <p:sldId id="1418" r:id="rId5"/>
    <p:sldId id="1419" r:id="rId6"/>
    <p:sldId id="1420" r:id="rId7"/>
    <p:sldId id="1421" r:id="rId8"/>
    <p:sldId id="1285" r:id="rId9"/>
    <p:sldId id="1409" r:id="rId10"/>
    <p:sldId id="1408" r:id="rId11"/>
    <p:sldId id="1414" r:id="rId12"/>
    <p:sldId id="1410" r:id="rId13"/>
    <p:sldId id="1411" r:id="rId14"/>
    <p:sldId id="1412" r:id="rId15"/>
    <p:sldId id="1413" r:id="rId16"/>
  </p:sldIdLst>
  <p:sldSz cx="12192000" cy="6858000"/>
  <p:notesSz cx="7099300" cy="10234613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iano Camilo Alexandre" initials="LCA" lastIdx="1" clrIdx="0">
    <p:extLst>
      <p:ext uri="{19B8F6BF-5375-455C-9EA6-DF929625EA0E}">
        <p15:presenceInfo xmlns:p15="http://schemas.microsoft.com/office/powerpoint/2012/main" userId="88665dd3de5add0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460"/>
    <a:srgbClr val="0D8BFF"/>
    <a:srgbClr val="EE8D11"/>
    <a:srgbClr val="A74AF9"/>
    <a:srgbClr val="D20200"/>
    <a:srgbClr val="3C92FF"/>
    <a:srgbClr val="76BDFF"/>
    <a:srgbClr val="FF1EFF"/>
    <a:srgbClr val="00CC98"/>
    <a:srgbClr val="8CD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5529" autoAdjust="0"/>
  </p:normalViewPr>
  <p:slideViewPr>
    <p:cSldViewPr>
      <p:cViewPr varScale="1">
        <p:scale>
          <a:sx n="91" d="100"/>
          <a:sy n="91" d="100"/>
        </p:scale>
        <p:origin x="840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3384" y="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fld id="{3D6B601E-C690-4818-91C0-059ECEB439D8}" type="datetimeFigureOut">
              <a:rPr lang="pt-BR"/>
              <a:pPr>
                <a:defRPr/>
              </a:pPr>
              <a:t>04/12/2020</a:t>
            </a:fld>
            <a:endParaRPr lang="pt-BR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pt-BR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75490014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fld id="{C5034016-4AC5-4EBB-9C30-FFB30101BF8C}" type="datetimeFigureOut">
              <a:rPr lang="pt-BR"/>
              <a:pPr>
                <a:defRPr/>
              </a:pPr>
              <a:t>04/12/2020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/>
              <a:t>21</a:t>
            </a:r>
          </a:p>
        </p:txBody>
      </p:sp>
      <p:pic>
        <p:nvPicPr>
          <p:cNvPr id="7175" name="Picture 9" descr="LOGO_WOCA_F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12325"/>
            <a:ext cx="8858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696249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3560F46-4132-48A8-98BF-1E7F6C3D48F3}" type="slidenum">
              <a:rPr lang="pt-BR" altLang="pt-BR" sz="1300">
                <a:latin typeface="Calibri" panose="020F0502020204030204" pitchFamily="34" charset="0"/>
              </a:rPr>
              <a:pPr eaLnBrk="1" hangingPunct="1"/>
              <a:t>1</a:t>
            </a:fld>
            <a:endParaRPr lang="pt-BR" altLang="pt-BR" sz="1300">
              <a:latin typeface="Calibri" panose="020F0502020204030204" pitchFamily="34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pt-BR">
              <a:ea typeface="ＭＳ Ｐゴシック" panose="020B0600070205080204" pitchFamily="34" charset="-128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155957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41288" y="768350"/>
            <a:ext cx="6818312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Slide 2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work agenda will follow this way: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Firstly I go to show the motivation and introduction. After this, I am going to explanation about  Dual-Band Cassegrain Parabolic Antenna Based on FSS operate and how it was designed.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continuing with agenda…..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 will show the measurements and results. 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And to finished,  I will presented the future works and my conclusions .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115921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41288" y="768350"/>
            <a:ext cx="6818312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Slide 2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work agenda will follow this way: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Firstly I go to show the motivation and introduction. After this, I am going to explanation about  Dual-Band Cassegrain Parabolic Antenna Based on FSS operate and how it was designed.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continuing with agenda…..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 will show the measurements and results. 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And to finished,  I will presented the future works and my conclusions .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1345139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41288" y="768350"/>
            <a:ext cx="6818312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Slide 2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work agenda will follow this way: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Firstly I go to show the motivation and introduction. After this, I am going to explanation about  Dual-Band Cassegrain Parabolic Antenna Based on FSS operate and how it was designed.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continuing with agenda…..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 will show the measurements and results. 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And to finished,  I will presented the future works and my conclusions .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2797480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41288" y="768350"/>
            <a:ext cx="6818312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Slide 2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work agenda will follow this way: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Firstly I go to show the motivation and introduction. After this, I am going to explanation about  Dual-Band Cassegrain Parabolic Antenna Based on FSS operate and how it was designed.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continuing with agenda…..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 will show the measurements and results. 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And to finished,  I will presented the future works and my conclusions .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3712500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41288" y="768350"/>
            <a:ext cx="6818312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Slide 2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work agenda will follow this way: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Firstly I go to show the motivation and introduction. After this, I am going to explanation about  Dual-Band Cassegrain Parabolic Antenna Based on FSS operate and how it was designed.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continuing with agenda…..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 will show the measurements and results. 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And to finished,  I will presented the future works and my conclusions .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406867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41288" y="768350"/>
            <a:ext cx="6818312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Slide 2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work agenda will follow this way: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Firstly I go to show the motivation and introduction. After this, I am going to explanation about  Dual-Band Cassegrain Parabolic Antenna Based on FSS operate and how it was designed.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continuing with agenda…..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 will show the measurements and results. 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And to finished,  I will presented the future works and my conclusions .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708657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676287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Inatel.tif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7633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66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678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Logotipo INATEL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287513"/>
            <a:ext cx="2376264" cy="690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10"/>
          <p:cNvSpPr/>
          <p:nvPr userDrawn="1"/>
        </p:nvSpPr>
        <p:spPr bwMode="auto">
          <a:xfrm>
            <a:off x="0" y="6441620"/>
            <a:ext cx="12192000" cy="416379"/>
          </a:xfrm>
          <a:prstGeom prst="rect">
            <a:avLst/>
          </a:prstGeom>
          <a:solidFill>
            <a:schemeClr val="bg1"/>
          </a:solidFill>
          <a:ln w="5715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>
              <a:ea typeface="ＭＳ Ｐゴシック" charset="0"/>
            </a:endParaRPr>
          </a:p>
        </p:txBody>
      </p:sp>
      <p:sp>
        <p:nvSpPr>
          <p:cNvPr id="14" name="Rectangle 33">
            <a:extLst>
              <a:ext uri="{FF2B5EF4-FFF2-40B4-BE49-F238E27FC236}">
                <a16:creationId xmlns:a16="http://schemas.microsoft.com/office/drawing/2014/main" id="{92FA46BD-48DA-46B5-B1F9-E01BF4BAEDB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311467" y="6624638"/>
            <a:ext cx="880533" cy="2333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defRPr/>
            </a:pPr>
            <a:fld id="{2A260496-3EA9-49A8-A1A1-79AADD33E24D}" type="slidenum">
              <a:rPr lang="pt-BR" altLang="pt-BR" sz="1000" b="1" smtClean="0">
                <a:solidFill>
                  <a:schemeClr val="tx1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‹nº›</a:t>
            </a:fld>
            <a:r>
              <a:rPr lang="pt-BR" altLang="pt-BR" sz="1000" b="1" dirty="0">
                <a:solidFill>
                  <a:schemeClr val="tx1"/>
                </a:solidFill>
                <a:latin typeface="Verdana" panose="020B0604030504040204" pitchFamily="34" charset="0"/>
              </a:rPr>
              <a:t>/16</a:t>
            </a:r>
          </a:p>
        </p:txBody>
      </p:sp>
      <p:sp>
        <p:nvSpPr>
          <p:cNvPr id="15" name="Line 43">
            <a:extLst>
              <a:ext uri="{FF2B5EF4-FFF2-40B4-BE49-F238E27FC236}">
                <a16:creationId xmlns:a16="http://schemas.microsoft.com/office/drawing/2014/main" id="{BCDC6B3C-F1B8-49B9-810D-9C5DD1D0682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381328"/>
            <a:ext cx="12192000" cy="0"/>
          </a:xfrm>
          <a:prstGeom prst="line">
            <a:avLst/>
          </a:prstGeom>
          <a:noFill/>
          <a:ln w="57150">
            <a:solidFill>
              <a:srgbClr val="1CADE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7" name="Picture 1" descr="Inatel.tif">
            <a:extLst>
              <a:ext uri="{FF2B5EF4-FFF2-40B4-BE49-F238E27FC236}">
                <a16:creationId xmlns:a16="http://schemas.microsoft.com/office/drawing/2014/main" id="{A1DC8718-35FC-4660-9761-46F2AC1A4F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1" y="6489340"/>
            <a:ext cx="1181957" cy="312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749D5BD-32C3-2D4C-98A7-8125A84E048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44624"/>
            <a:ext cx="13462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4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7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090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324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39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80176" y="6470704"/>
            <a:ext cx="3064215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97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8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99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39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Inatel.tif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3"/>
          <p:cNvSpPr>
            <a:spLocks noChangeArrowheads="1"/>
          </p:cNvSpPr>
          <p:nvPr userDrawn="1"/>
        </p:nvSpPr>
        <p:spPr bwMode="auto">
          <a:xfrm>
            <a:off x="11311467" y="6624638"/>
            <a:ext cx="880533" cy="2333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defRPr/>
            </a:pPr>
            <a:fld id="{2A260496-3EA9-49A8-A1A1-79AADD33E24D}" type="slidenum">
              <a:rPr lang="pt-BR" altLang="pt-BR" sz="1000" b="1" smtClean="0">
                <a:solidFill>
                  <a:schemeClr val="tx1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‹nº›</a:t>
            </a:fld>
            <a:r>
              <a:rPr lang="pt-BR" altLang="pt-BR" sz="1000" b="1" dirty="0">
                <a:solidFill>
                  <a:schemeClr val="tx1"/>
                </a:solidFill>
                <a:latin typeface="Verdana" panose="020B0604030504040204" pitchFamily="34" charset="0"/>
              </a:rPr>
              <a:t>/15</a:t>
            </a:r>
          </a:p>
        </p:txBody>
      </p:sp>
      <p:sp>
        <p:nvSpPr>
          <p:cNvPr id="14" name="Line 43"/>
          <p:cNvSpPr>
            <a:spLocks noChangeShapeType="1"/>
          </p:cNvSpPr>
          <p:nvPr userDrawn="1"/>
        </p:nvSpPr>
        <p:spPr bwMode="auto">
          <a:xfrm>
            <a:off x="0" y="6381328"/>
            <a:ext cx="12192000" cy="0"/>
          </a:xfrm>
          <a:prstGeom prst="line">
            <a:avLst/>
          </a:prstGeom>
          <a:noFill/>
          <a:ln w="57150">
            <a:solidFill>
              <a:srgbClr val="1CADE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6" name="Picture 1" descr="Inatel.tif"/>
          <p:cNvPicPr>
            <a:picLocks noChangeAspect="1" noChangeArrowheads="1"/>
          </p:cNvPicPr>
          <p:nvPr userDrawn="1"/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" y="6489340"/>
            <a:ext cx="1181957" cy="312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472" y="6453248"/>
            <a:ext cx="1080120" cy="40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5B8AC58-9D70-4E18-9BF1-E4BA1CB365E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72" y="6432635"/>
            <a:ext cx="1440160" cy="41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7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5" Type="http://schemas.openxmlformats.org/officeDocument/2006/relationships/image" Target="../media/image4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4.jpe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2.PN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4.jpe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4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4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4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r.mouser.com/ProductDetail/Espressif-Systems/ESP-EYE?qs=l7cgNqFNU1iWrlpTZmwCRA%3D%3D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EC76D993-1831-42D5-9377-9B997F4DF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548" y="4076059"/>
            <a:ext cx="2323725" cy="225999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C63874F-B5B7-4ED6-BD34-237EDD3032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246" y="2230768"/>
            <a:ext cx="1826371" cy="182637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228" name="Rectangle 1"/>
          <p:cNvSpPr>
            <a:spLocks noChangeArrowheads="1"/>
          </p:cNvSpPr>
          <p:nvPr/>
        </p:nvSpPr>
        <p:spPr bwMode="auto">
          <a:xfrm>
            <a:off x="4563416" y="5936708"/>
            <a:ext cx="27363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pt-BR" altLang="pt-BR" sz="20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 de Dezembro</a:t>
            </a:r>
            <a:r>
              <a:rPr lang="en-US" altLang="pt-BR" sz="20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2020.</a:t>
            </a:r>
            <a:endParaRPr lang="en-US" altLang="pt-BR" sz="20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207568" y="2092269"/>
            <a:ext cx="718339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0" eaLnBrk="1" hangingPunct="1"/>
            <a:endParaRPr lang="en-US" altLang="pt-BR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1" hangingPunct="1"/>
            <a:r>
              <a:rPr lang="en-US" altLang="pt-B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MSc. Celso Henrique de Oliveira Lopes</a:t>
            </a:r>
          </a:p>
          <a:p>
            <a:pPr lvl="0" eaLnBrk="1" hangingPunct="1"/>
            <a:r>
              <a:rPr lang="en-US" altLang="pt-B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MSc. Luciano Camilo Alexandre</a:t>
            </a:r>
          </a:p>
          <a:p>
            <a:pPr lvl="0" eaLnBrk="1" hangingPunct="1"/>
            <a:endParaRPr lang="en-US" altLang="pt-BR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1" hangingPunct="1"/>
            <a:endParaRPr lang="en-US" altLang="pt-BR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1" hangingPunct="1"/>
            <a:r>
              <a:rPr lang="en-US" altLang="pt-BR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Disciplina</a:t>
            </a:r>
            <a:r>
              <a:rPr lang="en-US" altLang="pt-B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pt-BR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Inteligência</a:t>
            </a:r>
            <a:r>
              <a:rPr lang="en-US" altLang="pt-B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Artificial e </a:t>
            </a:r>
            <a:r>
              <a:rPr lang="en-US" altLang="pt-BR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  <a:p>
            <a:pPr lvl="0" eaLnBrk="1" hangingPunct="1"/>
            <a:r>
              <a:rPr lang="en-US" altLang="pt-B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Prof: Felipe Augusto Pereira de </a:t>
            </a:r>
            <a:r>
              <a:rPr lang="en-US" altLang="pt-BR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Fiqueiredo</a:t>
            </a:r>
            <a:endParaRPr lang="en-US" altLang="pt-BR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2C7309-83B6-4EDC-8EE5-783D28167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552" y="1061217"/>
            <a:ext cx="900278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Reconhecimento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Facial </a:t>
            </a:r>
            <a:r>
              <a:rPr lang="en-US" sz="3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utilizando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3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Microntroladores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32 bits</a:t>
            </a:r>
            <a:endParaRPr lang="pt-BR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3641F6F-AE75-4EFE-80B3-47A2CD51E3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741" y="4004512"/>
            <a:ext cx="4207226" cy="2037183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FB630FB-457F-49FF-BCEB-220F7D942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238" y="4162697"/>
            <a:ext cx="2049247" cy="173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32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BE38D-A49A-4775-B9F8-0C12FE2F9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333" y="102090"/>
            <a:ext cx="10906196" cy="1499616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desenvolvimento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D0AF9396-242F-4481-8450-7110996FDC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76" y="1924019"/>
            <a:ext cx="5732226" cy="345298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20BC6738-9172-4D65-BDD4-8ED1FD32A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"/>
          <a:stretch/>
        </p:blipFill>
        <p:spPr>
          <a:xfrm>
            <a:off x="6310575" y="1626056"/>
            <a:ext cx="5619749" cy="216572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43F7BAE0-0C79-4DC2-8AA8-EF5FC23FD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66" y="4149080"/>
            <a:ext cx="5793965" cy="154688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B9D53CD2-FD92-4D6A-90D3-F396A4AB376B}"/>
              </a:ext>
            </a:extLst>
          </p:cNvPr>
          <p:cNvSpPr txBox="1">
            <a:spLocks/>
          </p:cNvSpPr>
          <p:nvPr/>
        </p:nvSpPr>
        <p:spPr>
          <a:xfrm>
            <a:off x="-40563" y="5444575"/>
            <a:ext cx="633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Visual Studio </a:t>
            </a:r>
            <a:r>
              <a:rPr lang="pt-BR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pt-BR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7E15110E-039B-4EAF-94DD-BCA08F61B677}"/>
              </a:ext>
            </a:extLst>
          </p:cNvPr>
          <p:cNvSpPr txBox="1">
            <a:spLocks/>
          </p:cNvSpPr>
          <p:nvPr/>
        </p:nvSpPr>
        <p:spPr>
          <a:xfrm>
            <a:off x="5952096" y="3722209"/>
            <a:ext cx="633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Espressif</a:t>
            </a:r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Onboarding</a:t>
            </a:r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Extension</a:t>
            </a:r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VS </a:t>
            </a:r>
            <a:r>
              <a:rPr lang="pt-BR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pt-BR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Espaço Reservado para Rodapé 3">
            <a:extLst>
              <a:ext uri="{FF2B5EF4-FFF2-40B4-BE49-F238E27FC236}">
                <a16:creationId xmlns:a16="http://schemas.microsoft.com/office/drawing/2014/main" id="{36062419-C929-4A87-8383-D023457B59B0}"/>
              </a:ext>
            </a:extLst>
          </p:cNvPr>
          <p:cNvSpPr txBox="1">
            <a:spLocks/>
          </p:cNvSpPr>
          <p:nvPr/>
        </p:nvSpPr>
        <p:spPr>
          <a:xfrm>
            <a:off x="5896918" y="5675620"/>
            <a:ext cx="633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Desenvolvimento, compilação, gravação e debug na mesma ferramenta</a:t>
            </a:r>
          </a:p>
        </p:txBody>
      </p:sp>
    </p:spTree>
    <p:extLst>
      <p:ext uri="{BB962C8B-B14F-4D97-AF65-F5344CB8AC3E}">
        <p14:creationId xmlns:p14="http://schemas.microsoft.com/office/powerpoint/2010/main" val="3969602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BE38D-A49A-4775-B9F8-0C12FE2F9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75" y="260648"/>
            <a:ext cx="10256448" cy="1499616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Fluxograma da aplicação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312B1A-7C46-42E7-97DD-69888EA58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43" y="2084832"/>
            <a:ext cx="5594713" cy="386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BE38D-A49A-4775-B9F8-0C12FE2F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BF46FE-39E4-47F2-A2E2-B2A8996C41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9" t="6607" r="21298"/>
          <a:stretch/>
        </p:blipFill>
        <p:spPr>
          <a:xfrm>
            <a:off x="1980138" y="2193922"/>
            <a:ext cx="2422466" cy="259287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B2B6717-934C-483D-A4AA-121EDCA6B3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0" r="22382" b="10561"/>
          <a:stretch/>
        </p:blipFill>
        <p:spPr>
          <a:xfrm>
            <a:off x="4997370" y="2146601"/>
            <a:ext cx="2197259" cy="256479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2B3DD34-020A-4C41-AB76-32C7DD6BFC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38"/>
          <a:stretch/>
        </p:blipFill>
        <p:spPr>
          <a:xfrm>
            <a:off x="7789827" y="2148463"/>
            <a:ext cx="2422466" cy="259287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Espaço Reservado para Rodapé 3">
            <a:extLst>
              <a:ext uri="{FF2B5EF4-FFF2-40B4-BE49-F238E27FC236}">
                <a16:creationId xmlns:a16="http://schemas.microsoft.com/office/drawing/2014/main" id="{156F548D-C599-4657-995D-F066650DF851}"/>
              </a:ext>
            </a:extLst>
          </p:cNvPr>
          <p:cNvSpPr txBox="1">
            <a:spLocks/>
          </p:cNvSpPr>
          <p:nvPr/>
        </p:nvSpPr>
        <p:spPr>
          <a:xfrm>
            <a:off x="2351584" y="4786801"/>
            <a:ext cx="18608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Detecção de face</a:t>
            </a:r>
          </a:p>
        </p:txBody>
      </p:sp>
      <p:sp>
        <p:nvSpPr>
          <p:cNvPr id="12" name="Espaço Reservado para Rodapé 3">
            <a:extLst>
              <a:ext uri="{FF2B5EF4-FFF2-40B4-BE49-F238E27FC236}">
                <a16:creationId xmlns:a16="http://schemas.microsoft.com/office/drawing/2014/main" id="{078A1C89-D1FD-4B74-9EDC-516E73D6D291}"/>
              </a:ext>
            </a:extLst>
          </p:cNvPr>
          <p:cNvSpPr txBox="1">
            <a:spLocks/>
          </p:cNvSpPr>
          <p:nvPr/>
        </p:nvSpPr>
        <p:spPr>
          <a:xfrm>
            <a:off x="2161366" y="5085184"/>
            <a:ext cx="18608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Aprendizado</a:t>
            </a:r>
          </a:p>
        </p:txBody>
      </p:sp>
      <p:sp>
        <p:nvSpPr>
          <p:cNvPr id="13" name="Espaço Reservado para Rodapé 3">
            <a:extLst>
              <a:ext uri="{FF2B5EF4-FFF2-40B4-BE49-F238E27FC236}">
                <a16:creationId xmlns:a16="http://schemas.microsoft.com/office/drawing/2014/main" id="{8B3B4A5C-7EF3-4A08-8CC8-6C2906E49DF2}"/>
              </a:ext>
            </a:extLst>
          </p:cNvPr>
          <p:cNvSpPr txBox="1">
            <a:spLocks/>
          </p:cNvSpPr>
          <p:nvPr/>
        </p:nvSpPr>
        <p:spPr>
          <a:xfrm>
            <a:off x="5165598" y="4889620"/>
            <a:ext cx="18608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Reconhecimento de Face</a:t>
            </a:r>
          </a:p>
        </p:txBody>
      </p:sp>
      <p:sp>
        <p:nvSpPr>
          <p:cNvPr id="15" name="Espaço Reservado para Rodapé 3">
            <a:extLst>
              <a:ext uri="{FF2B5EF4-FFF2-40B4-BE49-F238E27FC236}">
                <a16:creationId xmlns:a16="http://schemas.microsoft.com/office/drawing/2014/main" id="{A6FDEE3A-48F0-40E9-8742-18E21FF86588}"/>
              </a:ext>
            </a:extLst>
          </p:cNvPr>
          <p:cNvSpPr txBox="1">
            <a:spLocks/>
          </p:cNvSpPr>
          <p:nvPr/>
        </p:nvSpPr>
        <p:spPr>
          <a:xfrm>
            <a:off x="8070659" y="4817793"/>
            <a:ext cx="18608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Acurácia de reconhecimento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EEAE16D4-08F1-4CEB-AB8E-C0B1D0A10F56}"/>
              </a:ext>
            </a:extLst>
          </p:cNvPr>
          <p:cNvCxnSpPr/>
          <p:nvPr/>
        </p:nvCxnSpPr>
        <p:spPr>
          <a:xfrm>
            <a:off x="4511824" y="3573016"/>
            <a:ext cx="43204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721B6501-A10E-4BAD-A8B6-B0FEBC310543}"/>
              </a:ext>
            </a:extLst>
          </p:cNvPr>
          <p:cNvCxnSpPr/>
          <p:nvPr/>
        </p:nvCxnSpPr>
        <p:spPr>
          <a:xfrm>
            <a:off x="7248128" y="3573016"/>
            <a:ext cx="43204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58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BE38D-A49A-4775-B9F8-0C12FE2F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B2B6717-934C-483D-A4AA-121EDCA6B3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0" r="22382" b="10561"/>
          <a:stretch/>
        </p:blipFill>
        <p:spPr>
          <a:xfrm>
            <a:off x="603410" y="2180092"/>
            <a:ext cx="2197259" cy="256479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2B3DD34-020A-4C41-AB76-32C7DD6BFC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38"/>
          <a:stretch/>
        </p:blipFill>
        <p:spPr>
          <a:xfrm>
            <a:off x="3444472" y="2180290"/>
            <a:ext cx="2422466" cy="259287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F8E11BA-0959-4BFB-9B98-24E4AB5A2A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8" r="19528"/>
          <a:stretch/>
        </p:blipFill>
        <p:spPr>
          <a:xfrm>
            <a:off x="6347718" y="2180092"/>
            <a:ext cx="2396634" cy="254578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A6B8E25-0312-487B-A632-F4279E037F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8"/>
          <a:stretch/>
        </p:blipFill>
        <p:spPr>
          <a:xfrm>
            <a:off x="9225132" y="2132799"/>
            <a:ext cx="2385424" cy="2593077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6F90DD5-1CAC-4E59-A226-C621E2CFEA6D}"/>
              </a:ext>
            </a:extLst>
          </p:cNvPr>
          <p:cNvCxnSpPr/>
          <p:nvPr/>
        </p:nvCxnSpPr>
        <p:spPr>
          <a:xfrm>
            <a:off x="6096000" y="1556792"/>
            <a:ext cx="0" cy="388843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Espaço Reservado para Rodapé 3">
            <a:extLst>
              <a:ext uri="{FF2B5EF4-FFF2-40B4-BE49-F238E27FC236}">
                <a16:creationId xmlns:a16="http://schemas.microsoft.com/office/drawing/2014/main" id="{1A067219-CD30-403C-BEC0-4B85297F818F}"/>
              </a:ext>
            </a:extLst>
          </p:cNvPr>
          <p:cNvSpPr txBox="1">
            <a:spLocks/>
          </p:cNvSpPr>
          <p:nvPr/>
        </p:nvSpPr>
        <p:spPr>
          <a:xfrm>
            <a:off x="744106" y="4840150"/>
            <a:ext cx="18608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Modelo de aprendizagem</a:t>
            </a:r>
          </a:p>
        </p:txBody>
      </p:sp>
      <p:sp>
        <p:nvSpPr>
          <p:cNvPr id="15" name="Espaço Reservado para Rodapé 3">
            <a:extLst>
              <a:ext uri="{FF2B5EF4-FFF2-40B4-BE49-F238E27FC236}">
                <a16:creationId xmlns:a16="http://schemas.microsoft.com/office/drawing/2014/main" id="{72E9A5FA-2CEB-42B6-8554-69AA109D28E1}"/>
              </a:ext>
            </a:extLst>
          </p:cNvPr>
          <p:cNvSpPr txBox="1">
            <a:spLocks/>
          </p:cNvSpPr>
          <p:nvPr/>
        </p:nvSpPr>
        <p:spPr>
          <a:xfrm>
            <a:off x="6706502" y="4840150"/>
            <a:ext cx="18608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Reconhecimento facial</a:t>
            </a:r>
          </a:p>
        </p:txBody>
      </p:sp>
      <p:sp>
        <p:nvSpPr>
          <p:cNvPr id="16" name="Espaço Reservado para Rodapé 3">
            <a:extLst>
              <a:ext uri="{FF2B5EF4-FFF2-40B4-BE49-F238E27FC236}">
                <a16:creationId xmlns:a16="http://schemas.microsoft.com/office/drawing/2014/main" id="{0D974036-38B7-4528-86A0-5FA1EF57B51D}"/>
              </a:ext>
            </a:extLst>
          </p:cNvPr>
          <p:cNvSpPr txBox="1">
            <a:spLocks/>
          </p:cNvSpPr>
          <p:nvPr/>
        </p:nvSpPr>
        <p:spPr>
          <a:xfrm>
            <a:off x="3725304" y="4868627"/>
            <a:ext cx="18608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Acurácia de reconhecimento</a:t>
            </a:r>
          </a:p>
        </p:txBody>
      </p:sp>
      <p:sp>
        <p:nvSpPr>
          <p:cNvPr id="18" name="Espaço Reservado para Rodapé 3">
            <a:extLst>
              <a:ext uri="{FF2B5EF4-FFF2-40B4-BE49-F238E27FC236}">
                <a16:creationId xmlns:a16="http://schemas.microsoft.com/office/drawing/2014/main" id="{A5F34D35-0228-4924-BC7E-4C1177EFC8EF}"/>
              </a:ext>
            </a:extLst>
          </p:cNvPr>
          <p:cNvSpPr txBox="1">
            <a:spLocks/>
          </p:cNvSpPr>
          <p:nvPr/>
        </p:nvSpPr>
        <p:spPr>
          <a:xfrm>
            <a:off x="9587092" y="4868627"/>
            <a:ext cx="18608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Acurácia de reconhecimento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1B1C1EB6-437F-4D07-BCE7-ADCCE000CEC2}"/>
              </a:ext>
            </a:extLst>
          </p:cNvPr>
          <p:cNvCxnSpPr/>
          <p:nvPr/>
        </p:nvCxnSpPr>
        <p:spPr>
          <a:xfrm>
            <a:off x="2927648" y="3475484"/>
            <a:ext cx="43204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3AAE210A-BD9C-4489-A441-6F12A2A26693}"/>
              </a:ext>
            </a:extLst>
          </p:cNvPr>
          <p:cNvCxnSpPr/>
          <p:nvPr/>
        </p:nvCxnSpPr>
        <p:spPr>
          <a:xfrm>
            <a:off x="8793084" y="3501008"/>
            <a:ext cx="43204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277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BE38D-A49A-4775-B9F8-0C12FE2F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B2B6717-934C-483D-A4AA-121EDCA6B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0" r="22382" b="10561"/>
          <a:stretch/>
        </p:blipFill>
        <p:spPr>
          <a:xfrm>
            <a:off x="603410" y="2180092"/>
            <a:ext cx="2197259" cy="256479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2B3DD34-020A-4C41-AB76-32C7DD6BFC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38"/>
          <a:stretch/>
        </p:blipFill>
        <p:spPr>
          <a:xfrm>
            <a:off x="3444472" y="2180290"/>
            <a:ext cx="2422466" cy="2592879"/>
          </a:xfrm>
          <a:prstGeom prst="rect">
            <a:avLst/>
          </a:prstGeom>
          <a:effectLst>
            <a:softEdge rad="31750"/>
          </a:effectLst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6F90DD5-1CAC-4E59-A226-C621E2CFEA6D}"/>
              </a:ext>
            </a:extLst>
          </p:cNvPr>
          <p:cNvCxnSpPr/>
          <p:nvPr/>
        </p:nvCxnSpPr>
        <p:spPr>
          <a:xfrm>
            <a:off x="6096000" y="1556792"/>
            <a:ext cx="0" cy="388843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94908EAC-66E6-47C6-90E0-1255152742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8" t="5770"/>
          <a:stretch/>
        </p:blipFill>
        <p:spPr>
          <a:xfrm>
            <a:off x="6424474" y="2320601"/>
            <a:ext cx="2737795" cy="242428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CAB84B4-D4AB-4E9D-923B-E3BCFA43C1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35"/>
          <a:stretch/>
        </p:blipFill>
        <p:spPr>
          <a:xfrm>
            <a:off x="9751396" y="2245541"/>
            <a:ext cx="1985608" cy="2574407"/>
          </a:xfrm>
          <a:prstGeom prst="rect">
            <a:avLst/>
          </a:prstGeom>
          <a:effectLst>
            <a:softEdge rad="31750"/>
          </a:effectLst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8025A9C4-63F7-4F6D-9634-0D267D03A407}"/>
              </a:ext>
            </a:extLst>
          </p:cNvPr>
          <p:cNvCxnSpPr/>
          <p:nvPr/>
        </p:nvCxnSpPr>
        <p:spPr>
          <a:xfrm>
            <a:off x="2927648" y="3475484"/>
            <a:ext cx="43204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51F9BFC-8164-4ABF-BDFA-9855B08992D6}"/>
              </a:ext>
            </a:extLst>
          </p:cNvPr>
          <p:cNvCxnSpPr/>
          <p:nvPr/>
        </p:nvCxnSpPr>
        <p:spPr>
          <a:xfrm>
            <a:off x="9217990" y="3544552"/>
            <a:ext cx="43204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spaço Reservado para Rodapé 3">
            <a:extLst>
              <a:ext uri="{FF2B5EF4-FFF2-40B4-BE49-F238E27FC236}">
                <a16:creationId xmlns:a16="http://schemas.microsoft.com/office/drawing/2014/main" id="{C65D6D14-AFCC-41A4-907A-F8F69FC86BB5}"/>
              </a:ext>
            </a:extLst>
          </p:cNvPr>
          <p:cNvSpPr txBox="1">
            <a:spLocks/>
          </p:cNvSpPr>
          <p:nvPr/>
        </p:nvSpPr>
        <p:spPr>
          <a:xfrm>
            <a:off x="6862970" y="4819948"/>
            <a:ext cx="18608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Reconhecimento facial</a:t>
            </a:r>
          </a:p>
        </p:txBody>
      </p:sp>
      <p:sp>
        <p:nvSpPr>
          <p:cNvPr id="19" name="Espaço Reservado para Rodapé 3">
            <a:extLst>
              <a:ext uri="{FF2B5EF4-FFF2-40B4-BE49-F238E27FC236}">
                <a16:creationId xmlns:a16="http://schemas.microsoft.com/office/drawing/2014/main" id="{ED728F81-3407-4F5A-8533-708F0808879D}"/>
              </a:ext>
            </a:extLst>
          </p:cNvPr>
          <p:cNvSpPr txBox="1">
            <a:spLocks/>
          </p:cNvSpPr>
          <p:nvPr/>
        </p:nvSpPr>
        <p:spPr>
          <a:xfrm>
            <a:off x="9876202" y="4923805"/>
            <a:ext cx="18608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Acurácia de reconhecimento</a:t>
            </a:r>
          </a:p>
        </p:txBody>
      </p:sp>
      <p:sp>
        <p:nvSpPr>
          <p:cNvPr id="20" name="Espaço Reservado para Rodapé 3">
            <a:extLst>
              <a:ext uri="{FF2B5EF4-FFF2-40B4-BE49-F238E27FC236}">
                <a16:creationId xmlns:a16="http://schemas.microsoft.com/office/drawing/2014/main" id="{BFF3142D-E07A-48F3-B6A6-48EF3C9D84AE}"/>
              </a:ext>
            </a:extLst>
          </p:cNvPr>
          <p:cNvSpPr txBox="1">
            <a:spLocks/>
          </p:cNvSpPr>
          <p:nvPr/>
        </p:nvSpPr>
        <p:spPr>
          <a:xfrm>
            <a:off x="3818610" y="4898169"/>
            <a:ext cx="18608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Acurácia de reconhecimento</a:t>
            </a:r>
          </a:p>
        </p:txBody>
      </p:sp>
      <p:sp>
        <p:nvSpPr>
          <p:cNvPr id="21" name="Espaço Reservado para Rodapé 3">
            <a:extLst>
              <a:ext uri="{FF2B5EF4-FFF2-40B4-BE49-F238E27FC236}">
                <a16:creationId xmlns:a16="http://schemas.microsoft.com/office/drawing/2014/main" id="{965570D1-E7FD-42DD-8670-703750821DF2}"/>
              </a:ext>
            </a:extLst>
          </p:cNvPr>
          <p:cNvSpPr txBox="1">
            <a:spLocks/>
          </p:cNvSpPr>
          <p:nvPr/>
        </p:nvSpPr>
        <p:spPr>
          <a:xfrm>
            <a:off x="833649" y="4840150"/>
            <a:ext cx="18608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Modelo de aprendizagem</a:t>
            </a:r>
          </a:p>
        </p:txBody>
      </p:sp>
    </p:spTree>
    <p:extLst>
      <p:ext uri="{BB962C8B-B14F-4D97-AF65-F5344CB8AC3E}">
        <p14:creationId xmlns:p14="http://schemas.microsoft.com/office/powerpoint/2010/main" val="3871095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BE38D-A49A-4775-B9F8-0C12FE2F9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260648"/>
            <a:ext cx="10904520" cy="1499616"/>
          </a:xfrm>
        </p:spPr>
        <p:txBody>
          <a:bodyPr/>
          <a:lstStyle/>
          <a:p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ConclusÕES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TRABALHOS FUTUROS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FCE9F39-AC58-4858-9933-06B7E4007D82}"/>
              </a:ext>
            </a:extLst>
          </p:cNvPr>
          <p:cNvSpPr txBox="1"/>
          <p:nvPr/>
        </p:nvSpPr>
        <p:spPr>
          <a:xfrm>
            <a:off x="626657" y="2228671"/>
            <a:ext cx="10793211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Foi implementado em um sistema embarcado de 32 bits (ESP32) de baixo custo uma aplicação de reconhecimento facial.</a:t>
            </a:r>
          </a:p>
          <a:p>
            <a:pPr marL="285750" indent="-285750" algn="just">
              <a:buFontTx/>
              <a:buChar char="-"/>
            </a:pP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modelo implementado possui uma boa acurácia para reconhecimento de fotos semelhantes.</a:t>
            </a:r>
          </a:p>
          <a:p>
            <a:pPr marL="285750" indent="-285750" algn="just">
              <a:buFontTx/>
              <a:buChar char="-"/>
            </a:pP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Mostrou-se a limitação do modelo para reconhecimento de faces com diferente iluminação e acessórios.</a:t>
            </a:r>
          </a:p>
          <a:p>
            <a:pPr marL="285750" indent="-285750" algn="just">
              <a:buFontTx/>
              <a:buChar char="-"/>
            </a:pP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aplicação implementada mostra-se como uma opção de baixo custo (~ R# 103,00) para aplicações de </a:t>
            </a:r>
            <a:r>
              <a:rPr lang="pt-B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AIoT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Tx/>
              <a:buChar char="-"/>
            </a:pP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acurácia pode ser melhorada com mais exemplos de aprendizagem e para isso é necessário aumentar a memória interna do </a:t>
            </a:r>
          </a:p>
          <a:p>
            <a:pPr algn="just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dispositivo.</a:t>
            </a:r>
          </a:p>
          <a:p>
            <a:pPr algn="just"/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Implementar um banco de dados local com mais dados de aprendizagem para aumentar a acurácia de reconhecimento de face.</a:t>
            </a:r>
          </a:p>
          <a:p>
            <a:pPr algn="just"/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326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2255838" y="1744663"/>
            <a:ext cx="7688262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SzPct val="150000"/>
              <a:defRPr/>
            </a:pPr>
            <a:endParaRPr lang="pt-BR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FF3300"/>
              </a:buClr>
              <a:buFontTx/>
              <a:buChar char="•"/>
              <a:defRPr/>
            </a:pP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2044335" y="1569819"/>
            <a:ext cx="6395581" cy="3718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indent="-342900">
              <a:spcBef>
                <a:spcPct val="20000"/>
              </a:spcBef>
              <a:buClr>
                <a:schemeClr val="accent2"/>
              </a:buClr>
              <a:buSzPct val="150000"/>
              <a:buFont typeface="Wingdings" panose="05000000000000000000" pitchFamily="2" charset="2"/>
              <a:buChar char="§"/>
              <a:defRPr/>
            </a:pPr>
            <a:r>
              <a:rPr lang="en-US" sz="1900" b="1" dirty="0">
                <a:latin typeface="Calibri Light" panose="020F0302020204030204" pitchFamily="34" charset="0"/>
                <a:ea typeface="ＭＳ Ｐゴシック" charset="0"/>
                <a:cs typeface="Arial" pitchFamily="34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Motivação e Objetivo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150000"/>
              <a:defRPr/>
            </a:pP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42900">
              <a:spcBef>
                <a:spcPct val="20000"/>
              </a:spcBef>
              <a:buClr>
                <a:schemeClr val="accent2"/>
              </a:buClr>
              <a:buSzPct val="150000"/>
              <a:buFont typeface="Wingdings" panose="05000000000000000000" pitchFamily="2" charset="2"/>
              <a:buChar char="§"/>
              <a:defRPr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Plataforma de Detecção e Reconhecimento Facial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150000"/>
              <a:defRPr/>
            </a:pP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42900">
              <a:spcBef>
                <a:spcPct val="20000"/>
              </a:spcBef>
              <a:buClr>
                <a:schemeClr val="accent2"/>
              </a:buClr>
              <a:buSzPct val="150000"/>
              <a:buFont typeface="Wingdings" panose="05000000000000000000" pitchFamily="2" charset="2"/>
              <a:buChar char="§"/>
              <a:defRPr/>
            </a:pPr>
            <a:r>
              <a:rPr lang="pt-BR" sz="20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Resultados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150000"/>
              <a:defRPr/>
            </a:pPr>
            <a:endParaRPr lang="pt-BR" sz="2000" dirty="0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  <a:p>
            <a:pPr indent="-342900">
              <a:spcBef>
                <a:spcPct val="20000"/>
              </a:spcBef>
              <a:buClr>
                <a:schemeClr val="accent2"/>
              </a:buClr>
              <a:buSzPct val="150000"/>
              <a:buFont typeface="Wingdings" panose="05000000000000000000" pitchFamily="2" charset="2"/>
              <a:buChar char="§"/>
              <a:defRPr/>
            </a:pPr>
            <a:r>
              <a:rPr lang="pt-BR" sz="20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Conclusões e Trabalhos Futuros</a:t>
            </a:r>
            <a:endParaRPr lang="en-US" sz="1900" b="1" dirty="0">
              <a:latin typeface="Calibri Light" panose="020F0302020204030204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917DEF6F-1DE4-417A-8F75-39C7448B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544" y="112950"/>
            <a:ext cx="7083925" cy="93978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0F61AA2-D8EE-405E-BF71-3F1B70F0A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33" y="44624"/>
            <a:ext cx="257211" cy="96215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4463981-C5FF-4895-B509-37E9C8E70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8" y="44624"/>
            <a:ext cx="1346200" cy="63119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DCB54FC-0E5B-44F6-AFFA-8669D725C1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72" y="6432635"/>
            <a:ext cx="1440160" cy="41824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905E39D-618C-4B35-8426-F83082081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469" y="86342"/>
            <a:ext cx="3048396" cy="2727871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3282269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2255838" y="1744663"/>
            <a:ext cx="7688262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SzPct val="150000"/>
              <a:defRPr/>
            </a:pPr>
            <a:endParaRPr lang="pt-BR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FF3300"/>
              </a:buClr>
              <a:buFontTx/>
              <a:buChar char="•"/>
              <a:defRPr/>
            </a:pP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917DEF6F-1DE4-417A-8F75-39C7448B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545" y="112950"/>
            <a:ext cx="4895536" cy="939786"/>
          </a:xfrm>
        </p:spPr>
        <p:txBody>
          <a:bodyPr/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Motivação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0F61AA2-D8EE-405E-BF71-3F1B70F0A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33" y="44624"/>
            <a:ext cx="257211" cy="96215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4463981-C5FF-4895-B509-37E9C8E70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8" y="44624"/>
            <a:ext cx="1346200" cy="63119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DCB54FC-0E5B-44F6-AFFA-8669D725C1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72" y="6432635"/>
            <a:ext cx="1440160" cy="4182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06F86F-D57D-40CF-8C70-A258FB1071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15" t="27799" r="18023" b="40716"/>
          <a:stretch/>
        </p:blipFill>
        <p:spPr>
          <a:xfrm>
            <a:off x="7497183" y="129621"/>
            <a:ext cx="4295163" cy="95634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72D7F361-7623-4017-A9D0-EA8A46CC0F50}"/>
              </a:ext>
            </a:extLst>
          </p:cNvPr>
          <p:cNvGrpSpPr/>
          <p:nvPr/>
        </p:nvGrpSpPr>
        <p:grpSpPr>
          <a:xfrm>
            <a:off x="3280516" y="1231511"/>
            <a:ext cx="8518856" cy="2535478"/>
            <a:chOff x="545285" y="2900586"/>
            <a:chExt cx="9991288" cy="276833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9FBA612-B50A-40B7-B91E-A4286FC68321}"/>
                </a:ext>
              </a:extLst>
            </p:cNvPr>
            <p:cNvSpPr txBox="1"/>
            <p:nvPr/>
          </p:nvSpPr>
          <p:spPr>
            <a:xfrm>
              <a:off x="6635050" y="5022592"/>
              <a:ext cx="4732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endParaRPr lang="pt-B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Tx/>
                <a:buChar char="-"/>
              </a:pPr>
              <a:endParaRPr lang="pt-B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DC31F8E4-7FBD-40AE-ADEB-46147BC32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65" t="35535" r="11370" b="32980"/>
            <a:stretch/>
          </p:blipFill>
          <p:spPr>
            <a:xfrm>
              <a:off x="545285" y="2900586"/>
              <a:ext cx="9991288" cy="2584215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0DDC91BC-2C4B-4BC8-840E-479D3883B3FA}"/>
                </a:ext>
              </a:extLst>
            </p:cNvPr>
            <p:cNvSpPr/>
            <p:nvPr/>
          </p:nvSpPr>
          <p:spPr bwMode="auto">
            <a:xfrm>
              <a:off x="7826928" y="3280095"/>
              <a:ext cx="964734" cy="3020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pt-BR">
                <a:ea typeface="ＭＳ Ｐゴシック" charset="0"/>
              </a:endParaRP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8166182-386A-4DC2-A910-3995108FEB43}"/>
                </a:ext>
              </a:extLst>
            </p:cNvPr>
            <p:cNvSpPr/>
            <p:nvPr/>
          </p:nvSpPr>
          <p:spPr bwMode="auto">
            <a:xfrm>
              <a:off x="6501467" y="3548135"/>
              <a:ext cx="606789" cy="3020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pt-BR">
                <a:ea typeface="ＭＳ Ｐゴシック" charset="0"/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D05614B-4E9A-46CA-B928-56D244B6D6EC}"/>
                </a:ext>
              </a:extLst>
            </p:cNvPr>
            <p:cNvSpPr/>
            <p:nvPr/>
          </p:nvSpPr>
          <p:spPr bwMode="auto">
            <a:xfrm>
              <a:off x="8600114" y="3850139"/>
              <a:ext cx="887835" cy="3020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pt-BR">
                <a:ea typeface="ＭＳ Ｐゴシック" charset="0"/>
              </a:endParaRPr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7E9F40C8-3EBB-4C83-B414-AFD2823AF5B4}"/>
                </a:ext>
              </a:extLst>
            </p:cNvPr>
            <p:cNvSpPr/>
            <p:nvPr/>
          </p:nvSpPr>
          <p:spPr bwMode="auto">
            <a:xfrm>
              <a:off x="2821497" y="4077049"/>
              <a:ext cx="651545" cy="3020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pt-BR">
                <a:ea typeface="ＭＳ Ｐゴシック" charset="0"/>
              </a:endParaRPr>
            </a:p>
          </p:txBody>
        </p:sp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3407A7A6-B477-4697-BAF7-C9C4183D9D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420" t="25316" r="16263" b="61696"/>
          <a:stretch/>
        </p:blipFill>
        <p:spPr>
          <a:xfrm>
            <a:off x="1663333" y="3690651"/>
            <a:ext cx="4750630" cy="789000"/>
          </a:xfrm>
          <a:prstGeom prst="rect">
            <a:avLst/>
          </a:prstGeom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40767A1D-813B-43D2-B785-09637AE427BA}"/>
              </a:ext>
            </a:extLst>
          </p:cNvPr>
          <p:cNvGrpSpPr/>
          <p:nvPr/>
        </p:nvGrpSpPr>
        <p:grpSpPr>
          <a:xfrm>
            <a:off x="3850064" y="4571948"/>
            <a:ext cx="7912053" cy="1601079"/>
            <a:chOff x="2709945" y="4627136"/>
            <a:chExt cx="7912053" cy="1601079"/>
          </a:xfrm>
        </p:grpSpPr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2CA562CD-092F-42C2-B128-1086073E4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166" t="48259" r="34440" b="27318"/>
            <a:stretch/>
          </p:blipFill>
          <p:spPr>
            <a:xfrm>
              <a:off x="2709945" y="4627136"/>
              <a:ext cx="7912053" cy="1601079"/>
            </a:xfrm>
            <a:prstGeom prst="rect">
              <a:avLst/>
            </a:prstGeom>
          </p:spPr>
        </p:pic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ACB10043-08E6-44F1-B059-B64FDB89B2E1}"/>
                </a:ext>
              </a:extLst>
            </p:cNvPr>
            <p:cNvSpPr/>
            <p:nvPr/>
          </p:nvSpPr>
          <p:spPr bwMode="auto">
            <a:xfrm>
              <a:off x="6110444" y="5176241"/>
              <a:ext cx="4384183" cy="276601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pt-BR">
                <a:ea typeface="ＭＳ Ｐゴシック" charset="0"/>
              </a:endParaRP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097B19D3-37C1-4A29-A39F-7C8F1003A220}"/>
                </a:ext>
              </a:extLst>
            </p:cNvPr>
            <p:cNvSpPr/>
            <p:nvPr/>
          </p:nvSpPr>
          <p:spPr bwMode="auto">
            <a:xfrm>
              <a:off x="2785145" y="5442320"/>
              <a:ext cx="898524" cy="276601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pt-BR"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37133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2255838" y="1744663"/>
            <a:ext cx="7688262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SzPct val="150000"/>
              <a:defRPr/>
            </a:pPr>
            <a:endParaRPr lang="pt-BR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FF3300"/>
              </a:buClr>
              <a:buFontTx/>
              <a:buChar char="•"/>
              <a:defRPr/>
            </a:pP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917DEF6F-1DE4-417A-8F75-39C7448B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544" y="112950"/>
            <a:ext cx="3455375" cy="939786"/>
          </a:xfrm>
        </p:spPr>
        <p:txBody>
          <a:bodyPr>
            <a:norm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Objetivo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0F61AA2-D8EE-405E-BF71-3F1B70F0A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33" y="44624"/>
            <a:ext cx="257211" cy="96215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4463981-C5FF-4895-B509-37E9C8E70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8" y="44624"/>
            <a:ext cx="1346200" cy="63119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DCB54FC-0E5B-44F6-AFFA-8669D725C1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72" y="6432635"/>
            <a:ext cx="1440160" cy="418246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060C0E56-8FFB-47E6-8E28-9E5F2E83E099}"/>
              </a:ext>
            </a:extLst>
          </p:cNvPr>
          <p:cNvSpPr txBox="1"/>
          <p:nvPr/>
        </p:nvSpPr>
        <p:spPr>
          <a:xfrm>
            <a:off x="1559496" y="931437"/>
            <a:ext cx="10127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Implementar um sistema de reconhecimento facial de baixo custo utilizando </a:t>
            </a:r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aplicado em microcontroladores de 32 bits.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DF115AD-CDCA-41A1-8E67-9B7DE7BD96B2}"/>
              </a:ext>
            </a:extLst>
          </p:cNvPr>
          <p:cNvGrpSpPr/>
          <p:nvPr/>
        </p:nvGrpSpPr>
        <p:grpSpPr>
          <a:xfrm>
            <a:off x="1692966" y="1975629"/>
            <a:ext cx="9998383" cy="3064952"/>
            <a:chOff x="106527" y="1458327"/>
            <a:chExt cx="9998383" cy="306495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68F89736-A0BB-4848-A63A-0C993C3987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1" t="7910" r="21443" b="5650"/>
            <a:stretch>
              <a:fillRect/>
            </a:stretch>
          </p:blipFill>
          <p:spPr bwMode="auto">
            <a:xfrm>
              <a:off x="340858" y="1663273"/>
              <a:ext cx="775588" cy="852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5FE9B8C9-3F5F-46F6-9A17-A77B73F91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58" y="2872462"/>
              <a:ext cx="775588" cy="852173"/>
            </a:xfrm>
            <a:prstGeom prst="rect">
              <a:avLst/>
            </a:prstGeom>
          </p:spPr>
        </p:pic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20B01904-1430-41DE-B70E-1CA3BEABA5DB}"/>
                </a:ext>
              </a:extLst>
            </p:cNvPr>
            <p:cNvGrpSpPr/>
            <p:nvPr/>
          </p:nvGrpSpPr>
          <p:grpSpPr>
            <a:xfrm>
              <a:off x="5366585" y="2126726"/>
              <a:ext cx="3215355" cy="1326815"/>
              <a:chOff x="5074701" y="943508"/>
              <a:chExt cx="3156495" cy="1326815"/>
            </a:xfrm>
          </p:grpSpPr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FF564DF4-CDA6-4EB9-A589-B61ABBE957D4}"/>
                  </a:ext>
                </a:extLst>
              </p:cNvPr>
              <p:cNvSpPr/>
              <p:nvPr/>
            </p:nvSpPr>
            <p:spPr>
              <a:xfrm>
                <a:off x="5501928" y="943508"/>
                <a:ext cx="2313006" cy="132681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6" name="Imagem 45">
                <a:extLst>
                  <a:ext uri="{FF2B5EF4-FFF2-40B4-BE49-F238E27FC236}">
                    <a16:creationId xmlns:a16="http://schemas.microsoft.com/office/drawing/2014/main" id="{84E3EF4E-3CA0-4C81-8622-AAD44C662B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8418" y="1044427"/>
                <a:ext cx="961690" cy="1022709"/>
              </a:xfrm>
              <a:prstGeom prst="rect">
                <a:avLst/>
              </a:prstGeom>
            </p:spPr>
          </p:pic>
          <p:pic>
            <p:nvPicPr>
              <p:cNvPr id="47" name="Picture 2">
                <a:extLst>
                  <a:ext uri="{FF2B5EF4-FFF2-40B4-BE49-F238E27FC236}">
                    <a16:creationId xmlns:a16="http://schemas.microsoft.com/office/drawing/2014/main" id="{2A4468B4-0269-4271-B1C2-49CB47AE0F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21" t="7910" r="21443" b="5650"/>
              <a:stretch>
                <a:fillRect/>
              </a:stretch>
            </p:blipFill>
            <p:spPr bwMode="auto">
              <a:xfrm>
                <a:off x="6598165" y="1044427"/>
                <a:ext cx="930799" cy="10227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16E38074-251A-4D2C-A0F3-BB275FE17A2A}"/>
                  </a:ext>
                </a:extLst>
              </p:cNvPr>
              <p:cNvSpPr/>
              <p:nvPr/>
            </p:nvSpPr>
            <p:spPr>
              <a:xfrm>
                <a:off x="5785359" y="1237217"/>
                <a:ext cx="355605" cy="436169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587F73E7-283D-41E9-92D9-45E513B7A4E7}"/>
                  </a:ext>
                </a:extLst>
              </p:cNvPr>
              <p:cNvSpPr/>
              <p:nvPr/>
            </p:nvSpPr>
            <p:spPr>
              <a:xfrm>
                <a:off x="6877372" y="1237217"/>
                <a:ext cx="355605" cy="436169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50" name="Conector de Seta Reta 49">
                <a:extLst>
                  <a:ext uri="{FF2B5EF4-FFF2-40B4-BE49-F238E27FC236}">
                    <a16:creationId xmlns:a16="http://schemas.microsoft.com/office/drawing/2014/main" id="{BCF3011F-EF1E-4485-8849-5E3BE07B5D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4701" y="1527442"/>
                <a:ext cx="433717" cy="0"/>
              </a:xfrm>
              <a:prstGeom prst="straightConnector1">
                <a:avLst/>
              </a:prstGeom>
              <a:ln w="38100">
                <a:solidFill>
                  <a:srgbClr val="0000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de Seta Reta 50">
                <a:extLst>
                  <a:ext uri="{FF2B5EF4-FFF2-40B4-BE49-F238E27FC236}">
                    <a16:creationId xmlns:a16="http://schemas.microsoft.com/office/drawing/2014/main" id="{45E32603-6C66-4980-9906-689AD3200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7953" y="1527442"/>
                <a:ext cx="403243" cy="0"/>
              </a:xfrm>
              <a:prstGeom prst="straightConnector1">
                <a:avLst/>
              </a:prstGeom>
              <a:ln w="38100">
                <a:solidFill>
                  <a:srgbClr val="0000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3CD64645-2C1D-4002-910D-321D1423F2FA}"/>
                </a:ext>
              </a:extLst>
            </p:cNvPr>
            <p:cNvSpPr/>
            <p:nvPr/>
          </p:nvSpPr>
          <p:spPr>
            <a:xfrm>
              <a:off x="1942024" y="2354658"/>
              <a:ext cx="1439424" cy="6463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Detecção da Face</a:t>
              </a:r>
            </a:p>
          </p:txBody>
        </p:sp>
        <p:cxnSp>
          <p:nvCxnSpPr>
            <p:cNvPr id="31" name="Conector: Angulado 30">
              <a:extLst>
                <a:ext uri="{FF2B5EF4-FFF2-40B4-BE49-F238E27FC236}">
                  <a16:creationId xmlns:a16="http://schemas.microsoft.com/office/drawing/2014/main" id="{39B87E92-B2EA-47E6-A174-07EDC9EC8A3A}"/>
                </a:ext>
              </a:extLst>
            </p:cNvPr>
            <p:cNvCxnSpPr>
              <a:cxnSpLocks/>
              <a:stCxn id="27" idx="3"/>
              <a:endCxn id="30" idx="1"/>
            </p:cNvCxnSpPr>
            <p:nvPr/>
          </p:nvCxnSpPr>
          <p:spPr>
            <a:xfrm>
              <a:off x="1116446" y="2089359"/>
              <a:ext cx="825578" cy="58846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: Angulado 31">
              <a:extLst>
                <a:ext uri="{FF2B5EF4-FFF2-40B4-BE49-F238E27FC236}">
                  <a16:creationId xmlns:a16="http://schemas.microsoft.com/office/drawing/2014/main" id="{BE808C68-190D-468E-8E52-E604C350E898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 flipV="1">
              <a:off x="1116446" y="2677824"/>
              <a:ext cx="825578" cy="62072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1518A8D8-B179-4717-AF5E-5B046FCE0754}"/>
                </a:ext>
              </a:extLst>
            </p:cNvPr>
            <p:cNvSpPr txBox="1"/>
            <p:nvPr/>
          </p:nvSpPr>
          <p:spPr>
            <a:xfrm>
              <a:off x="5764980" y="1459482"/>
              <a:ext cx="19527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Reconhecimento da </a:t>
              </a:r>
            </a:p>
            <a:p>
              <a:pPr algn="ctr"/>
              <a:r>
                <a:rPr lang="pt-B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face</a:t>
              </a: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95A58B94-85F7-4EE8-B05E-2B5CE9788C4E}"/>
                </a:ext>
              </a:extLst>
            </p:cNvPr>
            <p:cNvSpPr/>
            <p:nvPr/>
          </p:nvSpPr>
          <p:spPr>
            <a:xfrm>
              <a:off x="8665487" y="2338611"/>
              <a:ext cx="1439423" cy="800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Identificação da Face</a:t>
              </a:r>
            </a:p>
          </p:txBody>
        </p: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777C7B09-2D67-4BF6-9BEE-544666B88438}"/>
                </a:ext>
              </a:extLst>
            </p:cNvPr>
            <p:cNvGrpSpPr/>
            <p:nvPr/>
          </p:nvGrpSpPr>
          <p:grpSpPr>
            <a:xfrm>
              <a:off x="3669675" y="1458327"/>
              <a:ext cx="1580882" cy="2178500"/>
              <a:chOff x="4239256" y="1178952"/>
              <a:chExt cx="1580882" cy="2178500"/>
            </a:xfrm>
          </p:grpSpPr>
          <p:grpSp>
            <p:nvGrpSpPr>
              <p:cNvPr id="39" name="Agrupar 38">
                <a:extLst>
                  <a:ext uri="{FF2B5EF4-FFF2-40B4-BE49-F238E27FC236}">
                    <a16:creationId xmlns:a16="http://schemas.microsoft.com/office/drawing/2014/main" id="{49DBB153-A625-4CFD-B5FE-65C4122A0EB6}"/>
                  </a:ext>
                </a:extLst>
              </p:cNvPr>
              <p:cNvGrpSpPr/>
              <p:nvPr/>
            </p:nvGrpSpPr>
            <p:grpSpPr>
              <a:xfrm>
                <a:off x="4268076" y="1746893"/>
                <a:ext cx="1538194" cy="1610559"/>
                <a:chOff x="6807181" y="1699704"/>
                <a:chExt cx="1538194" cy="1610559"/>
              </a:xfrm>
            </p:grpSpPr>
            <p:pic>
              <p:nvPicPr>
                <p:cNvPr id="41" name="Imagem 40">
                  <a:extLst>
                    <a:ext uri="{FF2B5EF4-FFF2-40B4-BE49-F238E27FC236}">
                      <a16:creationId xmlns:a16="http://schemas.microsoft.com/office/drawing/2014/main" id="{37C0EAF7-6315-45B9-8399-333336EF1A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1835" t="33204" r="45986" b="37560"/>
                <a:stretch/>
              </p:blipFill>
              <p:spPr>
                <a:xfrm>
                  <a:off x="6807181" y="1713138"/>
                  <a:ext cx="665143" cy="707346"/>
                </a:xfrm>
                <a:prstGeom prst="rect">
                  <a:avLst/>
                </a:prstGeom>
              </p:spPr>
            </p:pic>
            <p:pic>
              <p:nvPicPr>
                <p:cNvPr id="42" name="Imagem 41">
                  <a:extLst>
                    <a:ext uri="{FF2B5EF4-FFF2-40B4-BE49-F238E27FC236}">
                      <a16:creationId xmlns:a16="http://schemas.microsoft.com/office/drawing/2014/main" id="{C159951E-08E3-4B3B-B14A-385875B3C7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37293" t="20321" r="35322" b="7998"/>
                <a:stretch/>
              </p:blipFill>
              <p:spPr>
                <a:xfrm>
                  <a:off x="6813665" y="2545898"/>
                  <a:ext cx="660999" cy="758349"/>
                </a:xfrm>
                <a:prstGeom prst="rect">
                  <a:avLst/>
                </a:prstGeom>
              </p:spPr>
            </p:pic>
            <p:pic>
              <p:nvPicPr>
                <p:cNvPr id="43" name="Imagem 42">
                  <a:extLst>
                    <a:ext uri="{FF2B5EF4-FFF2-40B4-BE49-F238E27FC236}">
                      <a16:creationId xmlns:a16="http://schemas.microsoft.com/office/drawing/2014/main" id="{C9C003CE-0313-484E-AABD-C1B050A053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3722" y="2545898"/>
                  <a:ext cx="681653" cy="764365"/>
                </a:xfrm>
                <a:prstGeom prst="rect">
                  <a:avLst/>
                </a:prstGeom>
              </p:spPr>
            </p:pic>
            <p:pic>
              <p:nvPicPr>
                <p:cNvPr id="44" name="Picture 2">
                  <a:extLst>
                    <a:ext uri="{FF2B5EF4-FFF2-40B4-BE49-F238E27FC236}">
                      <a16:creationId xmlns:a16="http://schemas.microsoft.com/office/drawing/2014/main" id="{E2C9D757-0149-47D4-BFE3-19E7FCEE7B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21" t="7910" r="21443" b="5650"/>
                <a:stretch>
                  <a:fillRect/>
                </a:stretch>
              </p:blipFill>
              <p:spPr bwMode="auto">
                <a:xfrm>
                  <a:off x="7653929" y="1699704"/>
                  <a:ext cx="681654" cy="7249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3EC4EC42-2DE9-46FF-9874-7BC5F8EBB764}"/>
                  </a:ext>
                </a:extLst>
              </p:cNvPr>
              <p:cNvSpPr txBox="1"/>
              <p:nvPr/>
            </p:nvSpPr>
            <p:spPr>
              <a:xfrm>
                <a:off x="4239256" y="1178952"/>
                <a:ext cx="158088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Comparação da</a:t>
                </a:r>
              </a:p>
              <a:p>
                <a:pPr algn="ctr"/>
                <a:r>
                  <a:rPr lang="pt-B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Face</a:t>
                </a:r>
              </a:p>
            </p:txBody>
          </p:sp>
        </p:grpSp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8400308B-F0E9-42D6-8EE3-D1B0E9F18BC9}"/>
                </a:ext>
              </a:extLst>
            </p:cNvPr>
            <p:cNvCxnSpPr/>
            <p:nvPr/>
          </p:nvCxnSpPr>
          <p:spPr>
            <a:xfrm>
              <a:off x="3381448" y="2640702"/>
              <a:ext cx="340800" cy="0"/>
            </a:xfrm>
            <a:prstGeom prst="straightConnector1">
              <a:avLst/>
            </a:prstGeom>
            <a:ln w="38100">
              <a:solidFill>
                <a:srgbClr val="00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650E1E74-55D3-4D3E-9129-D64B86A6D55A}"/>
                </a:ext>
              </a:extLst>
            </p:cNvPr>
            <p:cNvSpPr txBox="1"/>
            <p:nvPr/>
          </p:nvSpPr>
          <p:spPr>
            <a:xfrm>
              <a:off x="106527" y="3938504"/>
              <a:ext cx="12442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Captura da </a:t>
              </a:r>
            </a:p>
            <a:p>
              <a:pPr algn="ctr"/>
              <a:r>
                <a:rPr lang="pt-B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Imagem</a:t>
              </a:r>
            </a:p>
          </p:txBody>
        </p:sp>
      </p:grp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61FE32E-56B4-4AE9-9F88-CE45CA498233}"/>
              </a:ext>
            </a:extLst>
          </p:cNvPr>
          <p:cNvSpPr txBox="1"/>
          <p:nvPr/>
        </p:nvSpPr>
        <p:spPr>
          <a:xfrm>
            <a:off x="2634010" y="5863175"/>
            <a:ext cx="8618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projeto geral do sistema envolve dois elementos: 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firmware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41149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2255838" y="1744663"/>
            <a:ext cx="7688262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SzPct val="150000"/>
              <a:defRPr/>
            </a:pPr>
            <a:endParaRPr lang="pt-BR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FF3300"/>
              </a:buClr>
              <a:buFontTx/>
              <a:buChar char="•"/>
              <a:defRPr/>
            </a:pP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917DEF6F-1DE4-417A-8F75-39C7448B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545" y="112950"/>
            <a:ext cx="3167344" cy="939786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ESP-WHO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0F61AA2-D8EE-405E-BF71-3F1B70F0A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33" y="44624"/>
            <a:ext cx="257211" cy="96215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4463981-C5FF-4895-B509-37E9C8E70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8" y="44624"/>
            <a:ext cx="1346200" cy="63119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DCB54FC-0E5B-44F6-AFFA-8669D725C1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72" y="6432635"/>
            <a:ext cx="1440160" cy="418246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6423474-43A6-4F9A-A8B0-B5F52F3142E2}"/>
              </a:ext>
            </a:extLst>
          </p:cNvPr>
          <p:cNvSpPr txBox="1"/>
          <p:nvPr/>
        </p:nvSpPr>
        <p:spPr>
          <a:xfrm>
            <a:off x="1663333" y="1016157"/>
            <a:ext cx="101933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É uma biblioteca de detecção e reconhecimento de face. É dividida em três estágios a saber: entrada, processamento e saída.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4A451BE-A325-40FC-BD59-15C713F03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2152665"/>
            <a:ext cx="6316910" cy="384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3201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917DEF6F-1DE4-417A-8F75-39C7448B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544" y="112950"/>
            <a:ext cx="7083925" cy="939786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0F61AA2-D8EE-405E-BF71-3F1B70F0A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33" y="44624"/>
            <a:ext cx="257211" cy="96215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4463981-C5FF-4895-B509-37E9C8E70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8" y="44624"/>
            <a:ext cx="1346200" cy="63119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DCB54FC-0E5B-44F6-AFFA-8669D725C1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72" y="6432635"/>
            <a:ext cx="1440160" cy="4182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E7A460B-EF9A-4690-BA76-6E7368A1B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7848" y="978555"/>
            <a:ext cx="4989034" cy="490088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2A9D109-D911-4541-A4F5-BBCD300AA054}"/>
              </a:ext>
            </a:extLst>
          </p:cNvPr>
          <p:cNvSpPr txBox="1"/>
          <p:nvPr/>
        </p:nvSpPr>
        <p:spPr>
          <a:xfrm>
            <a:off x="1860944" y="4748561"/>
            <a:ext cx="2612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P-Net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1120478-1153-4811-8773-2B69FE2DFE54}"/>
              </a:ext>
            </a:extLst>
          </p:cNvPr>
          <p:cNvSpPr txBox="1"/>
          <p:nvPr/>
        </p:nvSpPr>
        <p:spPr>
          <a:xfrm>
            <a:off x="1875586" y="513601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R-Net (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 Network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99AC3F-E2C8-4792-A892-4C5D21A09168}"/>
              </a:ext>
            </a:extLst>
          </p:cNvPr>
          <p:cNvSpPr txBox="1"/>
          <p:nvPr/>
        </p:nvSpPr>
        <p:spPr>
          <a:xfrm>
            <a:off x="1863830" y="5541601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O-Net (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Network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5ED8E27-93F7-4960-9F92-D6CD2E75B041}"/>
              </a:ext>
            </a:extLst>
          </p:cNvPr>
          <p:cNvSpPr txBox="1"/>
          <p:nvPr/>
        </p:nvSpPr>
        <p:spPr>
          <a:xfrm>
            <a:off x="1406461" y="4293981"/>
            <a:ext cx="3369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NMS (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</a:t>
            </a:r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maximum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suppression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F26BDF23-1814-43E3-B76E-F5880B3D4E68}"/>
              </a:ext>
            </a:extLst>
          </p:cNvPr>
          <p:cNvSpPr txBox="1">
            <a:spLocks/>
          </p:cNvSpPr>
          <p:nvPr/>
        </p:nvSpPr>
        <p:spPr>
          <a:xfrm>
            <a:off x="1920544" y="112950"/>
            <a:ext cx="10224128" cy="939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MTMN (</a:t>
            </a:r>
            <a:r>
              <a:rPr lang="pt-BR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</a:t>
            </a:r>
            <a:r>
              <a:rPr lang="pt-BR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pt-BR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mobile net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76848506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917DEF6F-1DE4-417A-8F75-39C7448B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544" y="112950"/>
            <a:ext cx="10224128" cy="939786"/>
          </a:xfrm>
        </p:spPr>
        <p:txBody>
          <a:bodyPr>
            <a:normAutofit/>
          </a:bodyPr>
          <a:lstStyle/>
          <a:p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FRMN (</a:t>
            </a:r>
            <a:r>
              <a:rPr lang="pt-BR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</a:t>
            </a:r>
            <a:r>
              <a:rPr lang="pt-BR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pt-BR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pt-BR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pt-BR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Neural Network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0F61AA2-D8EE-405E-BF71-3F1B70F0A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33" y="44624"/>
            <a:ext cx="257211" cy="96215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4463981-C5FF-4895-B509-37E9C8E70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8" y="44624"/>
            <a:ext cx="1346200" cy="63119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DCB54FC-0E5B-44F6-AFFA-8669D725C1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72" y="6432635"/>
            <a:ext cx="1440160" cy="41824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BE549C0-FA28-4DEB-8AF8-41B4BBEEF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616" y="1052736"/>
            <a:ext cx="8516390" cy="481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5843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BE38D-A49A-4775-B9F8-0C12FE2F9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512" y="118334"/>
            <a:ext cx="9720072" cy="1499616"/>
          </a:xfrm>
        </p:spPr>
        <p:txBody>
          <a:bodyPr/>
          <a:lstStyle/>
          <a:p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Esp-eye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Espaço Reservado para Rodapé 3">
            <a:extLst>
              <a:ext uri="{FF2B5EF4-FFF2-40B4-BE49-F238E27FC236}">
                <a16:creationId xmlns:a16="http://schemas.microsoft.com/office/drawing/2014/main" id="{97ED071D-DF3C-4FE4-BF21-71CD55DC2BD0}"/>
              </a:ext>
            </a:extLst>
          </p:cNvPr>
          <p:cNvSpPr txBox="1">
            <a:spLocks/>
          </p:cNvSpPr>
          <p:nvPr/>
        </p:nvSpPr>
        <p:spPr>
          <a:xfrm>
            <a:off x="102150" y="5797492"/>
            <a:ext cx="633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Kit de desenvolvimento ESP-EYE 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6F985ADC-B983-4CFA-80E9-453B7A0F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642709"/>
            <a:ext cx="4985740" cy="415478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3A5EC33-2FDE-4F35-9245-10EA19BB3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36" y="1618089"/>
            <a:ext cx="5330735" cy="4129884"/>
          </a:xfrm>
          <a:prstGeom prst="rect">
            <a:avLst/>
          </a:prstGeom>
        </p:spPr>
      </p:pic>
      <p:sp>
        <p:nvSpPr>
          <p:cNvPr id="27" name="Espaço Reservado para Rodapé 3">
            <a:extLst>
              <a:ext uri="{FF2B5EF4-FFF2-40B4-BE49-F238E27FC236}">
                <a16:creationId xmlns:a16="http://schemas.microsoft.com/office/drawing/2014/main" id="{2B8DC41C-9088-4C02-AE4F-0BCDC44AE040}"/>
              </a:ext>
            </a:extLst>
          </p:cNvPr>
          <p:cNvSpPr txBox="1">
            <a:spLocks/>
          </p:cNvSpPr>
          <p:nvPr/>
        </p:nvSpPr>
        <p:spPr>
          <a:xfrm>
            <a:off x="5880548" y="5797491"/>
            <a:ext cx="633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Visão dos componentes da ESP-EYE</a:t>
            </a:r>
          </a:p>
        </p:txBody>
      </p:sp>
    </p:spTree>
    <p:extLst>
      <p:ext uri="{BB962C8B-B14F-4D97-AF65-F5344CB8AC3E}">
        <p14:creationId xmlns:p14="http://schemas.microsoft.com/office/powerpoint/2010/main" val="3755644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BE38D-A49A-4775-B9F8-0C12FE2F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Esp-eye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4929B4-1177-436E-BEF4-9B8320E7A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61" y="1484784"/>
            <a:ext cx="6573805" cy="426468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7AD2705-285A-4CD3-8BF7-CC0EC21ECDCA}"/>
              </a:ext>
            </a:extLst>
          </p:cNvPr>
          <p:cNvSpPr txBox="1"/>
          <p:nvPr/>
        </p:nvSpPr>
        <p:spPr>
          <a:xfrm>
            <a:off x="3380913" y="5750598"/>
            <a:ext cx="4542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6B9F2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ESP-EYE </a:t>
            </a:r>
            <a:r>
              <a:rPr lang="pt-BR" b="1" dirty="0" err="1">
                <a:solidFill>
                  <a:srgbClr val="6B9F2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Espressif</a:t>
            </a:r>
            <a:r>
              <a:rPr lang="pt-BR" b="1" dirty="0">
                <a:solidFill>
                  <a:srgbClr val="6B9F2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Systems | </a:t>
            </a:r>
            <a:r>
              <a:rPr lang="pt-BR" b="1" dirty="0" err="1">
                <a:solidFill>
                  <a:srgbClr val="6B9F2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Mouser</a:t>
            </a:r>
            <a:r>
              <a:rPr lang="pt-BR" b="1" dirty="0">
                <a:solidFill>
                  <a:srgbClr val="6B9F2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b="1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Brazil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9092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63700</TotalTime>
  <Words>784</Words>
  <Application>Microsoft Office PowerPoint</Application>
  <PresentationFormat>Widescreen</PresentationFormat>
  <Paragraphs>133</Paragraphs>
  <Slides>15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Tw Cen MT</vt:lpstr>
      <vt:lpstr>Tw Cen MT Condensed</vt:lpstr>
      <vt:lpstr>Verdana</vt:lpstr>
      <vt:lpstr>Wingdings</vt:lpstr>
      <vt:lpstr>Wingdings 3</vt:lpstr>
      <vt:lpstr>Integral</vt:lpstr>
      <vt:lpstr>Apresentação do PowerPoint</vt:lpstr>
      <vt:lpstr>Agenda</vt:lpstr>
      <vt:lpstr>Motivação</vt:lpstr>
      <vt:lpstr>Objetivo</vt:lpstr>
      <vt:lpstr>ESP-WHO</vt:lpstr>
      <vt:lpstr> </vt:lpstr>
      <vt:lpstr>FRMN (FACE Recognition Model Based Neural Network) </vt:lpstr>
      <vt:lpstr>Esp-eye</vt:lpstr>
      <vt:lpstr>Esp-eye</vt:lpstr>
      <vt:lpstr>Ferramenta de desenvolvimento</vt:lpstr>
      <vt:lpstr>Fluxograma da aplicação</vt:lpstr>
      <vt:lpstr>Resultados</vt:lpstr>
      <vt:lpstr>Resultados</vt:lpstr>
      <vt:lpstr>Resultados</vt:lpstr>
      <vt:lpstr>ConclusÕES e TRABALHOS FUTUROS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Luciano Camilo Alexandre</dc:creator>
  <cp:lastModifiedBy>Celso Henrique</cp:lastModifiedBy>
  <cp:revision>1025</cp:revision>
  <cp:lastPrinted>2015-04-14T19:45:10Z</cp:lastPrinted>
  <dcterms:created xsi:type="dcterms:W3CDTF">2016-08-08T12:17:51Z</dcterms:created>
  <dcterms:modified xsi:type="dcterms:W3CDTF">2020-12-04T23:54:31Z</dcterms:modified>
</cp:coreProperties>
</file>